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4412E0-CA2C-9BD0-A16D-C3876F35B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E0FDB1-46AE-068C-6B7F-36A8AEE670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CC254F-0428-FFC7-1484-5A00CFE14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6E4D-3799-44C1-8E7B-987D722733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39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AA58E1-F135-4AA3-37FB-6AF2DB94E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39CDB0-8F13-FFA9-F2DE-B12F1E8135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F18158-644C-1CEB-35CA-FEEDE63DC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A632D-4A18-49D2-8BB1-762C3A7BEB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7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EDA193-B386-BF7F-C7BE-D836495C7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8891F4-9D49-2345-F131-41570FD9FF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8F4DFF-DB10-265B-F030-CE84DC701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0C5D0-90C2-4A12-9E0D-CB4D1B31FF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584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7C0CB4-3BEE-5298-FB79-71A498693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EF797B-6F5C-8396-563E-7B6198CFF1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E181F4-F525-8F3E-C258-D68DA85F6A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E1094-4981-465A-ADFB-E1E5F02C02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21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96BDDF-530A-5747-8C29-B4944F3D48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60BEB8-DA46-890D-D47C-B415E62AA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C23D32-1F6E-93E8-887F-32F4651C7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55F27-4F4D-4117-BB82-C2B6F6D23C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18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2A5982-4F93-C87C-0372-202C5B06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8880A7-CCD6-1666-DE51-4F89F5610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4CCDF1-4C40-489E-5457-F5C7B900F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9E37D-6751-4CAA-BD59-0D6D69C85F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682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09C7A83-7C41-F5DA-8E15-625582A47E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537D4F-F28D-2A54-5B7F-417195C23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63E1FA-44A2-9095-3824-31B813FF1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5EAD-1D5D-4199-8DDD-83386576A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402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F96E6E5-A2E9-F1BC-A63F-A7832E4B8C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741F39-6D5C-3CC9-20EF-E1348D747B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CA8D1D-8F3D-67DF-9E32-58A6A1924A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9DAA4-176D-439B-A3F7-7F1B2D24D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18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546918-CF2D-61AB-C7F1-14BA18DA1B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50EA8C-EF22-633E-5914-CD7105EBB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5760C7-4049-6EFF-A06C-CAEA5BB2C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69F1-EEE9-4BED-8F61-F56CE5940D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958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122116-1FC6-559B-DB81-05416DB12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0349EA-ACD3-514B-ACF8-87578F6BC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2FD1E0-24F0-22D3-BE7D-A4759F0636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9A8B0-663B-487A-BC6C-AFAC568F5C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228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09B3B7-D02B-9413-E5E9-E3C973A938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D3C0DF-B9E1-AF9F-84C9-19F05A754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8F1349-6664-ACAA-E314-FBEE8C8A65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97021-DED5-4E19-BC69-A34F0A1035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50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01548D-729A-1851-2721-D1333A46A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B12A4F-6269-CA1F-A171-7DB7DC2D2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AE6328-1D9D-0DF1-40D5-D04CD42538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0CABD4-CD70-FE0C-1391-252163572B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E047894-BE26-961D-8C80-D04F9E4F20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E6E99AE-92DD-4A0D-9411-41FCC0CBF3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50DA81F4-F8DD-5613-DCA1-0E6B62BDC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5725"/>
            <a:ext cx="8569325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000">
                <a:solidFill>
                  <a:srgbClr val="FF0000"/>
                </a:solidFill>
                <a:latin typeface="+mj-ea"/>
                <a:ea typeface="+mj-ea"/>
              </a:rPr>
              <a:t>学術集会口頭発表あるいはポスター掲示時、</a:t>
            </a:r>
            <a:r>
              <a:rPr kumimoji="0" lang="ja-JP" altLang="en-US" sz="2000" u="sng">
                <a:solidFill>
                  <a:srgbClr val="FF0000"/>
                </a:solidFill>
                <a:latin typeface="+mj-ea"/>
                <a:ea typeface="+mj-ea"/>
              </a:rPr>
              <a:t>筆頭発表者</a:t>
            </a:r>
            <a:r>
              <a:rPr kumimoji="0" lang="ja-JP" altLang="en-US" sz="2000">
                <a:solidFill>
                  <a:srgbClr val="FF0000"/>
                </a:solidFill>
                <a:latin typeface="+mj-ea"/>
                <a:ea typeface="+mj-ea"/>
              </a:rPr>
              <a:t>の申告すべきＣＯＩをスライドの場合は演題名の次に、ポスターの場合は最後に掲示し申告する。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08698A-ACF3-F52C-F781-B20E828EC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" y="1681163"/>
            <a:ext cx="7380288" cy="138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>
                <a:latin typeface="+mn-ea"/>
                <a:ea typeface="+mn-ea"/>
              </a:rPr>
              <a:t>第　</a:t>
            </a:r>
            <a:r>
              <a:rPr lang="ja-JP" altLang="en-US" sz="2400" dirty="0">
                <a:latin typeface="+mn-ea"/>
                <a:ea typeface="+mn-ea"/>
              </a:rPr>
              <a:t>　</a:t>
            </a:r>
            <a:r>
              <a:rPr lang="ja-JP" altLang="en-US" sz="2400">
                <a:latin typeface="+mn-ea"/>
                <a:ea typeface="+mn-ea"/>
              </a:rPr>
              <a:t>回日本手術医学会総会</a:t>
            </a:r>
            <a:r>
              <a:rPr lang="en-US" altLang="ja-JP" sz="2400" dirty="0">
                <a:latin typeface="+mn-ea"/>
                <a:ea typeface="+mn-ea"/>
              </a:rPr>
              <a:t>  </a:t>
            </a:r>
            <a:r>
              <a:rPr lang="en-US" altLang="en-US" sz="2400" dirty="0">
                <a:latin typeface="+mn-ea"/>
                <a:ea typeface="+mn-ea"/>
              </a:rPr>
              <a:t>ＣＯＩ </a:t>
            </a:r>
            <a:r>
              <a:rPr lang="ja-JP" altLang="en-US" sz="2400">
                <a:latin typeface="+mn-ea"/>
                <a:ea typeface="+mn-ea"/>
              </a:rPr>
              <a:t>開示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ja-JP" sz="2400" dirty="0">
              <a:latin typeface="+mn-ea"/>
              <a:ea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dirty="0">
                <a:latin typeface="+mn-ea"/>
                <a:ea typeface="+mn-ea"/>
              </a:rPr>
              <a:t>筆頭発表者名：　</a:t>
            </a:r>
            <a:r>
              <a:rPr lang="zh-TW" altLang="en-US" sz="1800" dirty="0">
                <a:solidFill>
                  <a:srgbClr val="FF0000"/>
                </a:solidFill>
                <a:latin typeface="+mn-ea"/>
                <a:ea typeface="+mn-ea"/>
              </a:rPr>
              <a:t>○○　○○</a:t>
            </a:r>
            <a:r>
              <a:rPr lang="ja-JP" altLang="en-US" sz="1800">
                <a:latin typeface="+mn-ea"/>
                <a:ea typeface="+mn-ea"/>
              </a:rPr>
              <a:t>　　</a:t>
            </a:r>
            <a:endParaRPr lang="en-US" altLang="ja-JP" sz="1800" dirty="0">
              <a:latin typeface="+mn-ea"/>
              <a:ea typeface="+mn-ea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6DE482C3-F97B-184B-B570-C993D2B56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3284538"/>
            <a:ext cx="7380288" cy="32734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①</a:t>
            </a:r>
            <a:r>
              <a:rPr lang="ja-JP" altLang="en-US" sz="1800">
                <a:latin typeface="+mj-ea"/>
                <a:ea typeface="+mj-ea"/>
              </a:rPr>
              <a:t>　役員・顧問職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②</a:t>
            </a:r>
            <a:r>
              <a:rPr lang="ja-JP" altLang="en-US" sz="1800">
                <a:latin typeface="+mj-ea"/>
                <a:ea typeface="+mj-ea"/>
              </a:rPr>
              <a:t>　株保有　　　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③</a:t>
            </a:r>
            <a:r>
              <a:rPr lang="ja-JP" altLang="en-US" sz="1800">
                <a:latin typeface="+mj-ea"/>
                <a:ea typeface="+mj-ea"/>
              </a:rPr>
              <a:t>　特許権使用料など　　　　　</a:t>
            </a:r>
            <a:r>
              <a:rPr lang="en-US" altLang="ja-JP" sz="1800" dirty="0">
                <a:latin typeface="+mj-ea"/>
                <a:ea typeface="+mj-ea"/>
              </a:rPr>
              <a:t>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④</a:t>
            </a:r>
            <a:r>
              <a:rPr lang="ja-JP" altLang="en-US" sz="1800">
                <a:latin typeface="+mj-ea"/>
                <a:ea typeface="+mj-ea"/>
              </a:rPr>
              <a:t>　講演料など　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⑤</a:t>
            </a:r>
            <a:r>
              <a:rPr lang="ja-JP" altLang="en-US" sz="1800">
                <a:latin typeface="+mj-ea"/>
                <a:ea typeface="+mj-ea"/>
              </a:rPr>
              <a:t>　原稿料など　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⑥</a:t>
            </a:r>
            <a:r>
              <a:rPr lang="ja-JP" altLang="en-US" sz="1800">
                <a:latin typeface="+mj-ea"/>
                <a:ea typeface="+mj-ea"/>
              </a:rPr>
              <a:t>　研究費　　　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⑦</a:t>
            </a:r>
            <a:r>
              <a:rPr lang="ja-JP" altLang="en-US" sz="1800">
                <a:latin typeface="+mj-ea"/>
                <a:ea typeface="+mj-ea"/>
              </a:rPr>
              <a:t>　奨学寄付金（奨励寄付金）　</a:t>
            </a:r>
            <a:r>
              <a:rPr lang="en-US" altLang="ja-JP" sz="1800" dirty="0">
                <a:latin typeface="+mj-ea"/>
                <a:ea typeface="+mj-ea"/>
              </a:rPr>
              <a:t>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⑧</a:t>
            </a:r>
            <a:r>
              <a:rPr lang="ja-JP" altLang="en-US" sz="1800">
                <a:latin typeface="+mj-ea"/>
                <a:ea typeface="+mj-ea"/>
              </a:rPr>
              <a:t>　寄附講座所属　　　　　　　</a:t>
            </a:r>
            <a:r>
              <a:rPr lang="en-US" altLang="ja-JP" sz="1800" dirty="0">
                <a:latin typeface="+mj-ea"/>
                <a:ea typeface="+mj-ea"/>
              </a:rPr>
              <a:t>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lnSpc>
                <a:spcPts val="276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800" dirty="0">
                <a:latin typeface="+mj-ea"/>
                <a:ea typeface="+mj-ea"/>
              </a:rPr>
              <a:t>⑨</a:t>
            </a:r>
            <a:r>
              <a:rPr lang="ja-JP" altLang="en-US" sz="1800">
                <a:latin typeface="+mj-ea"/>
                <a:ea typeface="+mj-ea"/>
              </a:rPr>
              <a:t>　その他報酬　　　　　　　　</a:t>
            </a:r>
            <a:r>
              <a:rPr lang="en-US" altLang="ja-JP" sz="1800" dirty="0">
                <a:latin typeface="+mj-ea"/>
                <a:ea typeface="+mj-ea"/>
              </a:rPr>
              <a:t>		</a:t>
            </a:r>
            <a:r>
              <a:rPr lang="ja-JP" altLang="en-US" sz="1800">
                <a:latin typeface="+mj-ea"/>
                <a:ea typeface="+mj-ea"/>
              </a:rPr>
              <a:t>有　・　無　　（　　　　　　　　　　　　　）</a:t>
            </a:r>
          </a:p>
        </p:txBody>
      </p:sp>
      <p:sp>
        <p:nvSpPr>
          <p:cNvPr id="13316" name="Text Box 8">
            <a:extLst>
              <a:ext uri="{FF2B5EF4-FFF2-40B4-BE49-F238E27FC236}">
                <a16:creationId xmlns:a16="http://schemas.microsoft.com/office/drawing/2014/main" id="{83EB916C-1D74-70F9-B71D-D4D69266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793750"/>
            <a:ext cx="8145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※ </a:t>
            </a:r>
            <a:r>
              <a: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がある場合には該当する企業名等を（　　　）内に記載する。</a:t>
            </a:r>
          </a:p>
        </p:txBody>
      </p:sp>
      <p:sp>
        <p:nvSpPr>
          <p:cNvPr id="13317" name="テキスト ボックス 1">
            <a:extLst>
              <a:ext uri="{FF2B5EF4-FFF2-40B4-BE49-F238E27FC236}">
                <a16:creationId xmlns:a16="http://schemas.microsoft.com/office/drawing/2014/main" id="{852986CB-4082-9E43-DED9-B661941D8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30313"/>
            <a:ext cx="2976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赤字は消してご利用ください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BBF9E9D7-6475-ECE5-FDF9-D001C90FE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5725"/>
            <a:ext cx="8569325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000">
                <a:solidFill>
                  <a:srgbClr val="FF0000"/>
                </a:solidFill>
                <a:latin typeface="+mj-ea"/>
                <a:ea typeface="+mj-ea"/>
              </a:rPr>
              <a:t>学術集会口頭発表あるいはポスター掲示時、</a:t>
            </a:r>
            <a:r>
              <a:rPr kumimoji="0" lang="ja-JP" altLang="en-US" sz="2000" u="sng">
                <a:solidFill>
                  <a:srgbClr val="FF0000"/>
                </a:solidFill>
                <a:latin typeface="+mj-ea"/>
                <a:ea typeface="+mj-ea"/>
              </a:rPr>
              <a:t>筆頭発表者</a:t>
            </a:r>
            <a:r>
              <a:rPr kumimoji="0" lang="ja-JP" altLang="en-US" sz="2000">
                <a:solidFill>
                  <a:srgbClr val="FF0000"/>
                </a:solidFill>
                <a:latin typeface="+mj-ea"/>
                <a:ea typeface="+mj-ea"/>
              </a:rPr>
              <a:t>の申告すべきＣＯＩをスライドの場合は演題名の次に、ポスターの場合は最後に掲示し申告する。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AD3FA9E-B54B-637F-0836-0AB98A08F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" y="1681163"/>
            <a:ext cx="7380288" cy="1747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>
                <a:latin typeface="+mn-ea"/>
                <a:ea typeface="+mn-ea"/>
              </a:rPr>
              <a:t>第　</a:t>
            </a:r>
            <a:r>
              <a:rPr lang="ja-JP" altLang="en-US" sz="2400" dirty="0">
                <a:latin typeface="+mn-ea"/>
                <a:ea typeface="+mn-ea"/>
              </a:rPr>
              <a:t>　</a:t>
            </a:r>
            <a:r>
              <a:rPr lang="ja-JP" altLang="en-US" sz="2400">
                <a:latin typeface="+mn-ea"/>
                <a:ea typeface="+mn-ea"/>
              </a:rPr>
              <a:t>回日本手術医学会総会</a:t>
            </a:r>
            <a:r>
              <a:rPr lang="en-US" altLang="ja-JP" sz="2400" dirty="0">
                <a:latin typeface="+mn-ea"/>
                <a:ea typeface="+mn-ea"/>
              </a:rPr>
              <a:t>  </a:t>
            </a:r>
            <a:r>
              <a:rPr lang="en-US" altLang="en-US" sz="2400" dirty="0">
                <a:latin typeface="+mn-ea"/>
                <a:ea typeface="+mn-ea"/>
              </a:rPr>
              <a:t>ＣＯＩ </a:t>
            </a:r>
            <a:r>
              <a:rPr lang="ja-JP" altLang="en-US" sz="2400">
                <a:latin typeface="+mn-ea"/>
                <a:ea typeface="+mn-ea"/>
              </a:rPr>
              <a:t>開示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ja-JP" sz="2400" dirty="0">
              <a:latin typeface="+mn-ea"/>
              <a:ea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dirty="0">
                <a:latin typeface="+mn-ea"/>
                <a:ea typeface="+mn-ea"/>
              </a:rPr>
              <a:t>筆頭発表者名：　</a:t>
            </a:r>
            <a:r>
              <a:rPr lang="zh-TW" altLang="en-US" sz="1800" dirty="0">
                <a:solidFill>
                  <a:srgbClr val="FF0000"/>
                </a:solidFill>
                <a:latin typeface="+mn-ea"/>
                <a:ea typeface="+mn-ea"/>
              </a:rPr>
              <a:t>○○　○○</a:t>
            </a:r>
            <a:r>
              <a:rPr lang="ja-JP" altLang="en-US" sz="1800">
                <a:latin typeface="+mn-ea"/>
                <a:ea typeface="+mn-ea"/>
              </a:rPr>
              <a:t>　　</a:t>
            </a:r>
            <a:endParaRPr lang="en-US" altLang="ja-JP" sz="1800" dirty="0">
              <a:latin typeface="+mn-ea"/>
              <a:ea typeface="+mn-ea"/>
            </a:endParaRPr>
          </a:p>
        </p:txBody>
      </p:sp>
      <p:sp>
        <p:nvSpPr>
          <p:cNvPr id="14339" name="Text Box 8">
            <a:extLst>
              <a:ext uri="{FF2B5EF4-FFF2-40B4-BE49-F238E27FC236}">
                <a16:creationId xmlns:a16="http://schemas.microsoft.com/office/drawing/2014/main" id="{D9C338A8-9B45-5520-4FDD-1553B34BD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793750"/>
            <a:ext cx="8145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※ </a:t>
            </a:r>
            <a:r>
              <a: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</a:rPr>
              <a:t>が全てない場合はこちらをお使いください。</a:t>
            </a:r>
          </a:p>
        </p:txBody>
      </p:sp>
      <p:sp>
        <p:nvSpPr>
          <p:cNvPr id="14340" name="テキスト ボックス 1">
            <a:extLst>
              <a:ext uri="{FF2B5EF4-FFF2-40B4-BE49-F238E27FC236}">
                <a16:creationId xmlns:a16="http://schemas.microsoft.com/office/drawing/2014/main" id="{414F82D2-9FF3-DAAB-3AD7-25E18B9A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30313"/>
            <a:ext cx="2976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赤字は消してご利用ください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6F54CB-6B4B-222E-37A2-0B1D2C8AC71F}"/>
              </a:ext>
            </a:extLst>
          </p:cNvPr>
          <p:cNvSpPr txBox="1"/>
          <p:nvPr/>
        </p:nvSpPr>
        <p:spPr>
          <a:xfrm>
            <a:off x="576263" y="3429000"/>
            <a:ext cx="7991475" cy="193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2800">
                <a:latin typeface="+mn-ea"/>
                <a:ea typeface="+mn-ea"/>
              </a:rPr>
              <a:t>演題発表に関連し、</a:t>
            </a:r>
            <a:br>
              <a:rPr lang="en-US" altLang="ja-JP" sz="2800" dirty="0">
                <a:latin typeface="+mn-ea"/>
                <a:ea typeface="+mn-ea"/>
              </a:rPr>
            </a:br>
            <a:r>
              <a:rPr lang="ja-JP" altLang="en-US" sz="2800">
                <a:latin typeface="+mn-ea"/>
                <a:ea typeface="+mn-ea"/>
              </a:rPr>
              <a:t>開示すべき</a:t>
            </a:r>
            <a:r>
              <a:rPr lang="en-US" altLang="ja-JP" sz="2800" dirty="0">
                <a:latin typeface="+mn-ea"/>
                <a:ea typeface="+mn-ea"/>
              </a:rPr>
              <a:t>COI</a:t>
            </a:r>
            <a:r>
              <a:rPr lang="ja-JP" altLang="en-US" sz="2800">
                <a:latin typeface="+mn-ea"/>
                <a:ea typeface="+mn-ea"/>
              </a:rPr>
              <a:t>関係のある企業等は</a:t>
            </a:r>
            <a:br>
              <a:rPr lang="en-US" altLang="ja-JP" sz="2800" dirty="0">
                <a:latin typeface="+mn-ea"/>
                <a:ea typeface="+mn-ea"/>
              </a:rPr>
            </a:br>
            <a:r>
              <a:rPr lang="ja-JP" altLang="en-US" sz="2800">
                <a:latin typeface="+mn-ea"/>
                <a:ea typeface="+mn-ea"/>
              </a:rPr>
              <a:t>ありません。</a:t>
            </a:r>
            <a:endParaRPr lang="en-US" altLang="ja-JP" sz="28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269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游ゴシック</vt:lpstr>
      <vt:lpstr>標準デザイン</vt:lpstr>
      <vt:lpstr>PowerPoint プレゼンテーション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s-nogami</dc:creator>
  <cp:lastModifiedBy>牛込 勇輝</cp:lastModifiedBy>
  <cp:revision>18</cp:revision>
  <cp:lastPrinted>2015-04-15T05:34:45Z</cp:lastPrinted>
  <dcterms:created xsi:type="dcterms:W3CDTF">2011-10-28T13:04:47Z</dcterms:created>
  <dcterms:modified xsi:type="dcterms:W3CDTF">2024-12-02T07:30:33Z</dcterms:modified>
</cp:coreProperties>
</file>